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118" r:id="rId2"/>
    <p:sldId id="2129" r:id="rId3"/>
    <p:sldId id="2148" r:id="rId4"/>
    <p:sldId id="2144" r:id="rId5"/>
    <p:sldId id="2146" r:id="rId6"/>
    <p:sldId id="2149" r:id="rId7"/>
    <p:sldId id="2145" r:id="rId8"/>
    <p:sldId id="2150" r:id="rId9"/>
    <p:sldId id="2147" r:id="rId10"/>
  </p:sldIdLst>
  <p:sldSz cx="12192000" cy="6858000"/>
  <p:notesSz cx="7010400" cy="92964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456" userDrawn="1">
          <p15:clr>
            <a:srgbClr val="A4A3A4"/>
          </p15:clr>
        </p15:guide>
        <p15:guide id="5" pos="7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6569"/>
    <a:srgbClr val="5E7361"/>
    <a:srgbClr val="002E6D"/>
    <a:srgbClr val="272626"/>
    <a:srgbClr val="AB162B"/>
    <a:srgbClr val="B2B7BB"/>
    <a:srgbClr val="C78A3D"/>
    <a:srgbClr val="C4122F"/>
    <a:srgbClr val="343433"/>
    <a:srgbClr val="00B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AB5080-4F1C-898E-E981-F137256B5918}" v="451" dt="2024-04-08T05:05:03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3"/>
    <p:restoredTop sz="94149"/>
  </p:normalViewPr>
  <p:slideViewPr>
    <p:cSldViewPr snapToGrid="0">
      <p:cViewPr varScale="1">
        <p:scale>
          <a:sx n="97" d="100"/>
          <a:sy n="97" d="100"/>
        </p:scale>
        <p:origin x="68" y="136"/>
      </p:cViewPr>
      <p:guideLst>
        <p:guide orient="horz" pos="720"/>
        <p:guide orient="horz" pos="960"/>
        <p:guide orient="horz" pos="3888"/>
        <p:guide pos="456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04" y="17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for a full photo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C2D0595-5770-C96B-A9D1-4F753B1818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2836309"/>
            <a:ext cx="9144000" cy="1524001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4000" b="1"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E14D3FB-B92A-0140-6727-1A2CFC21B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591957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A red letter w on a black background&#10;&#10;Description automatically generated">
            <a:extLst>
              <a:ext uri="{FF2B5EF4-FFF2-40B4-BE49-F238E27FC236}">
                <a16:creationId xmlns:a16="http://schemas.microsoft.com/office/drawing/2014/main" id="{16AFF59A-392A-B90D-90C3-40ADAD4A64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8" y="990600"/>
            <a:ext cx="3393650" cy="1097280"/>
          </a:xfrm>
          <a:prstGeom prst="rect">
            <a:avLst/>
          </a:prstGeom>
        </p:spPr>
      </p:pic>
      <p:pic>
        <p:nvPicPr>
          <p:cNvPr id="12" name="Picture 11" descr="A grey logo with text&#10;&#10;Description automatically generated">
            <a:extLst>
              <a:ext uri="{FF2B5EF4-FFF2-40B4-BE49-F238E27FC236}">
                <a16:creationId xmlns:a16="http://schemas.microsoft.com/office/drawing/2014/main" id="{4C1E441D-3FAC-DA36-0F0B-FE18196D79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9" b="12037"/>
          <a:stretch/>
        </p:blipFill>
        <p:spPr>
          <a:xfrm>
            <a:off x="8112370" y="2836309"/>
            <a:ext cx="4079630" cy="4021691"/>
          </a:xfrm>
          <a:prstGeom prst="rect">
            <a:avLst/>
          </a:prstGeom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3800"/>
              </a:lnSpc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 err="1"/>
              <a:t>ghghghg</a:t>
            </a:r>
            <a:endParaRPr lang="en-US" dirty="0"/>
          </a:p>
        </p:txBody>
      </p:sp>
      <p:sp>
        <p:nvSpPr>
          <p:cNvPr id="36" name="Picture Placeholder 29">
            <a:extLst>
              <a:ext uri="{FF2B5EF4-FFF2-40B4-BE49-F238E27FC236}">
                <a16:creationId xmlns:a16="http://schemas.microsoft.com/office/drawing/2014/main" id="{5244BC53-C119-4F58-759C-4315A0FAA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798655"/>
            <a:ext cx="3560461" cy="20096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Picture Placeholder 29">
            <a:extLst>
              <a:ext uri="{FF2B5EF4-FFF2-40B4-BE49-F238E27FC236}">
                <a16:creationId xmlns:a16="http://schemas.microsoft.com/office/drawing/2014/main" id="{A49D9818-2411-344C-A56B-875F98535D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" y="3971259"/>
            <a:ext cx="3560461" cy="20096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9">
            <a:extLst>
              <a:ext uri="{FF2B5EF4-FFF2-40B4-BE49-F238E27FC236}">
                <a16:creationId xmlns:a16="http://schemas.microsoft.com/office/drawing/2014/main" id="{29DEAC6C-0B95-082C-AE64-4DB58BBA1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15769" y="1798655"/>
            <a:ext cx="3560461" cy="20096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9">
            <a:extLst>
              <a:ext uri="{FF2B5EF4-FFF2-40B4-BE49-F238E27FC236}">
                <a16:creationId xmlns:a16="http://schemas.microsoft.com/office/drawing/2014/main" id="{563B06A4-C363-484C-CF9B-67A85842D4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15768" y="3971259"/>
            <a:ext cx="3560461" cy="20096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9">
            <a:extLst>
              <a:ext uri="{FF2B5EF4-FFF2-40B4-BE49-F238E27FC236}">
                <a16:creationId xmlns:a16="http://schemas.microsoft.com/office/drawing/2014/main" id="{6A31F244-4234-8398-1A92-815E5A2CE8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1940" y="1798655"/>
            <a:ext cx="3560461" cy="20096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9">
            <a:extLst>
              <a:ext uri="{FF2B5EF4-FFF2-40B4-BE49-F238E27FC236}">
                <a16:creationId xmlns:a16="http://schemas.microsoft.com/office/drawing/2014/main" id="{A98A7173-01A5-7FE9-3F9D-EB7D34B47B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1939" y="3971259"/>
            <a:ext cx="3560461" cy="200966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1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F515B657-5011-7715-8F0C-0D7032BCB695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09599" y="1798638"/>
            <a:ext cx="10972801" cy="41830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29">
            <a:extLst>
              <a:ext uri="{FF2B5EF4-FFF2-40B4-BE49-F238E27FC236}">
                <a16:creationId xmlns:a16="http://schemas.microsoft.com/office/drawing/2014/main" id="{5244BC53-C119-4F58-759C-4315A0FAA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798654"/>
            <a:ext cx="3560461" cy="35585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9">
            <a:extLst>
              <a:ext uri="{FF2B5EF4-FFF2-40B4-BE49-F238E27FC236}">
                <a16:creationId xmlns:a16="http://schemas.microsoft.com/office/drawing/2014/main" id="{29DEAC6C-0B95-082C-AE64-4DB58BBA1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15769" y="1798655"/>
            <a:ext cx="3560461" cy="35585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9">
            <a:extLst>
              <a:ext uri="{FF2B5EF4-FFF2-40B4-BE49-F238E27FC236}">
                <a16:creationId xmlns:a16="http://schemas.microsoft.com/office/drawing/2014/main" id="{6A31F244-4234-8398-1A92-815E5A2CE8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1940" y="1798655"/>
            <a:ext cx="3560461" cy="35585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57F27-E780-1D1A-2235-3359A9AD23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7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3F6AF-61A0-8B1C-2E91-A2C94FBCE73C}"/>
              </a:ext>
            </a:extLst>
          </p:cNvPr>
          <p:cNvSpPr txBox="1"/>
          <p:nvPr userDrawn="1"/>
        </p:nvSpPr>
        <p:spPr>
          <a:xfrm>
            <a:off x="5327374" y="539694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23D2F03-3057-A9E9-4126-7CC2206204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5769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A58090A-63C8-ADC3-23D8-A48EFF69A4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21939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530854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57F27-E780-1D1A-2235-3359A9AD23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7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23D2F03-3057-A9E9-4126-7CC2206204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5769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A58090A-63C8-ADC3-23D8-A48EFF69A4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21939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3EF471E3-3169-E47C-1DF5-8E18891BD311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609600" y="1798638"/>
            <a:ext cx="3560763" cy="3559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hart Placeholder 4">
            <a:extLst>
              <a:ext uri="{FF2B5EF4-FFF2-40B4-BE49-F238E27FC236}">
                <a16:creationId xmlns:a16="http://schemas.microsoft.com/office/drawing/2014/main" id="{AFF3D7C2-5A28-5CCC-774B-408975F809D4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4315617" y="1798014"/>
            <a:ext cx="3560763" cy="3559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Chart Placeholder 4">
            <a:extLst>
              <a:ext uri="{FF2B5EF4-FFF2-40B4-BE49-F238E27FC236}">
                <a16:creationId xmlns:a16="http://schemas.microsoft.com/office/drawing/2014/main" id="{F4526561-6D13-A8BC-DFED-3E9422B381E9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8021634" y="1798014"/>
            <a:ext cx="3560763" cy="35591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5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9523D3-F72C-A737-D43A-E356A52D838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 descr="A grey logo with text&#10;&#10;Description automatically generated">
            <a:extLst>
              <a:ext uri="{FF2B5EF4-FFF2-40B4-BE49-F238E27FC236}">
                <a16:creationId xmlns:a16="http://schemas.microsoft.com/office/drawing/2014/main" id="{B1D05FE9-9C13-6D48-7303-93DC7F7D7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9523D3-F72C-A737-D43A-E356A52D838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074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E98F50-F8E9-DD5D-F0F3-B177E05FE517}"/>
              </a:ext>
            </a:extLst>
          </p:cNvPr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rgbClr val="AB162B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B2D455-4055-7480-CBDA-FD85C71EB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024064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045F49-C082-20D9-8199-F2BED577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268416"/>
            <a:ext cx="9144000" cy="1524001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792277-BE88-7783-1DD4-5085D63F96DC}"/>
              </a:ext>
            </a:extLst>
          </p:cNvPr>
          <p:cNvSpPr txBox="1"/>
          <p:nvPr userDrawn="1"/>
        </p:nvSpPr>
        <p:spPr>
          <a:xfrm>
            <a:off x="-433137" y="436024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8" name="Picture 17" descr="A grey logo with text&#10;&#10;Description automatically generated">
            <a:extLst>
              <a:ext uri="{FF2B5EF4-FFF2-40B4-BE49-F238E27FC236}">
                <a16:creationId xmlns:a16="http://schemas.microsoft.com/office/drawing/2014/main" id="{5376143C-E399-5AFE-BF3E-718BB88400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9" b="12037"/>
          <a:stretch/>
        </p:blipFill>
        <p:spPr>
          <a:xfrm>
            <a:off x="8112370" y="2836309"/>
            <a:ext cx="4079630" cy="40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834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48200"/>
          </a:xfrm>
        </p:spPr>
        <p:txBody>
          <a:bodyPr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609600" y="1795464"/>
            <a:ext cx="3491097" cy="4189412"/>
          </a:xfrm>
        </p:spPr>
        <p:txBody>
          <a:bodyPr anchor="ctr" anchorCtr="0"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951C2A1F-7537-C4F1-6B37-08D509AD72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3325" y="1799550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92441D67-6FBE-E495-29AB-89B669EEEC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3322" y="3975484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EF4467BA-E9BA-5857-EAD9-76EDE888A9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04175" y="1795464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EEE304F3-E1CB-FB4B-9A38-A4949DB383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4172" y="3971398"/>
            <a:ext cx="3578225" cy="20129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14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8091303" y="1795464"/>
            <a:ext cx="3491097" cy="4189412"/>
          </a:xfrm>
        </p:spPr>
        <p:txBody>
          <a:bodyPr anchor="ctr" anchorCtr="0"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951C2A1F-7537-C4F1-6B37-08D509AD72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3" y="1799550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92441D67-6FBE-E495-29AB-89B669EEEC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975484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EF4467BA-E9BA-5857-EAD9-76EDE888A9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50453" y="1795464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EEE304F3-E1CB-FB4B-9A38-A4949DB383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0450" y="3971398"/>
            <a:ext cx="3578225" cy="20129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9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609600" y="1795464"/>
            <a:ext cx="4141304" cy="4189412"/>
          </a:xfrm>
        </p:spPr>
        <p:txBody>
          <a:bodyPr anchor="ctr" anchorCtr="0"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7B081FF-3E29-3D08-F3F2-FAADD0528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9688" y="1795463"/>
            <a:ext cx="6462712" cy="41894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2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609600" y="1795464"/>
            <a:ext cx="4141304" cy="4189412"/>
          </a:xfrm>
        </p:spPr>
        <p:txBody>
          <a:bodyPr anchor="ctr" anchorCtr="0"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4" name="Chart Placeholder 2">
            <a:extLst>
              <a:ext uri="{FF2B5EF4-FFF2-40B4-BE49-F238E27FC236}">
                <a16:creationId xmlns:a16="http://schemas.microsoft.com/office/drawing/2014/main" id="{6A0E3AFB-EF36-B596-ECF7-DB02E81A9E3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119688" y="1795463"/>
            <a:ext cx="6462712" cy="41894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7441096" y="1795464"/>
            <a:ext cx="4141304" cy="4189412"/>
          </a:xfrm>
        </p:spPr>
        <p:txBody>
          <a:bodyPr anchor="ctr" anchorCtr="0"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7B081FF-3E29-3D08-F3F2-FAADD0528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795463"/>
            <a:ext cx="6462712" cy="41894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92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27048"/>
            <a:ext cx="5283200" cy="4495800"/>
          </a:xfrm>
        </p:spPr>
        <p:txBody>
          <a:bodyPr>
            <a:normAutofit/>
          </a:bodyPr>
          <a:lstStyle>
            <a:lvl1pPr>
              <a:buClr>
                <a:srgbClr val="C4122F"/>
              </a:buClr>
              <a:defRPr sz="2400"/>
            </a:lvl1pPr>
            <a:lvl2pPr>
              <a:buClr>
                <a:srgbClr val="C4122F"/>
              </a:buClr>
              <a:defRPr sz="2000"/>
            </a:lvl2pPr>
            <a:lvl3pPr>
              <a:buClr>
                <a:srgbClr val="C4122F"/>
              </a:buClr>
              <a:defRPr sz="1800"/>
            </a:lvl3pPr>
            <a:lvl4pPr>
              <a:buClr>
                <a:srgbClr val="C4122F"/>
              </a:buClr>
              <a:defRPr sz="1600"/>
            </a:lvl4pPr>
            <a:lvl5pPr>
              <a:buClr>
                <a:srgbClr val="C4122F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2" y="1527048"/>
            <a:ext cx="5283200" cy="4495800"/>
          </a:xfrm>
        </p:spPr>
        <p:txBody>
          <a:bodyPr>
            <a:normAutofit/>
          </a:bodyPr>
          <a:lstStyle>
            <a:lvl1pPr>
              <a:buClr>
                <a:srgbClr val="C4122F"/>
              </a:buClr>
              <a:defRPr sz="2400"/>
            </a:lvl1pPr>
            <a:lvl2pPr>
              <a:buClr>
                <a:srgbClr val="C4122F"/>
              </a:buClr>
              <a:defRPr sz="2000"/>
            </a:lvl2pPr>
            <a:lvl3pPr>
              <a:buClr>
                <a:srgbClr val="C4122F"/>
              </a:buClr>
              <a:defRPr sz="1800"/>
            </a:lvl3pPr>
            <a:lvl4pPr>
              <a:buClr>
                <a:srgbClr val="C4122F"/>
              </a:buClr>
              <a:defRPr sz="1600"/>
            </a:lvl4pPr>
            <a:lvl5pPr>
              <a:buClr>
                <a:srgbClr val="C4122F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3090"/>
            <a:ext cx="10972800" cy="800100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rgbClr val="AB1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5" name="Picture 4" descr="A red letter w on a black background&#10;&#10;Description automatically generated">
            <a:extLst>
              <a:ext uri="{FF2B5EF4-FFF2-40B4-BE49-F238E27FC236}">
                <a16:creationId xmlns:a16="http://schemas.microsoft.com/office/drawing/2014/main" id="{628F81A4-8449-2076-D026-43F034BC1E1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28" y="6237513"/>
            <a:ext cx="1131217" cy="365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695" r:id="rId3"/>
    <p:sldLayoutId id="2147483697" r:id="rId4"/>
    <p:sldLayoutId id="2147483700" r:id="rId5"/>
    <p:sldLayoutId id="2147483699" r:id="rId6"/>
    <p:sldLayoutId id="2147483703" r:id="rId7"/>
    <p:sldLayoutId id="2147483698" r:id="rId8"/>
    <p:sldLayoutId id="2147483664" r:id="rId9"/>
    <p:sldLayoutId id="2147483666" r:id="rId10"/>
    <p:sldLayoutId id="2147483696" r:id="rId11"/>
    <p:sldLayoutId id="2147483702" r:id="rId12"/>
    <p:sldLayoutId id="2147483701" r:id="rId13"/>
    <p:sldLayoutId id="2147483704" r:id="rId14"/>
    <p:sldLayoutId id="2147483667" r:id="rId15"/>
    <p:sldLayoutId id="2147483706" r:id="rId16"/>
  </p:sldLayoutIdLst>
  <p:hf hdr="0" dt="0"/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600" b="1" kern="1200">
          <a:solidFill>
            <a:srgbClr val="272626"/>
          </a:solidFill>
          <a:latin typeface="Arial" panose="020B0604020202020204" pitchFamily="34" charset="0"/>
          <a:ea typeface="Verdana" pitchFamily="34" charset="0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rgbClr val="AB162B"/>
        </a:buClr>
        <a:buFont typeface="Arial" pitchFamily="34" charset="0"/>
        <a:buChar char="•"/>
        <a:defRPr sz="2400" kern="1200">
          <a:solidFill>
            <a:srgbClr val="272626"/>
          </a:solidFill>
          <a:latin typeface="Arial" panose="020B0604020202020204" pitchFamily="34" charset="0"/>
          <a:ea typeface="Verdana" pitchFamily="34" charset="0"/>
          <a:cs typeface="Arial" panose="020B0604020202020204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rgbClr val="AB162B"/>
        </a:buClr>
        <a:buFont typeface="Verdana" pitchFamily="34" charset="0"/>
        <a:buChar char="─"/>
        <a:defRPr sz="2000" kern="1200">
          <a:solidFill>
            <a:srgbClr val="272626"/>
          </a:solidFill>
          <a:latin typeface="Arial" panose="020B0604020202020204" pitchFamily="34" charset="0"/>
          <a:ea typeface="Verdana" pitchFamily="34" charset="0"/>
          <a:cs typeface="Arial" panose="020B0604020202020204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rgbClr val="AB162B"/>
        </a:buClr>
        <a:buFont typeface="Wingdings" pitchFamily="2" charset="2"/>
        <a:buChar char="§"/>
        <a:defRPr sz="1800" kern="1200">
          <a:solidFill>
            <a:srgbClr val="272626"/>
          </a:solidFill>
          <a:latin typeface="Arial" panose="020B0604020202020204" pitchFamily="34" charset="0"/>
          <a:ea typeface="Verdana" pitchFamily="34" charset="0"/>
          <a:cs typeface="Arial" panose="020B0604020202020204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rgbClr val="AB162B"/>
        </a:buClr>
        <a:buFont typeface="Courier New" pitchFamily="49" charset="0"/>
        <a:buChar char="o"/>
        <a:defRPr sz="1600" kern="1200">
          <a:solidFill>
            <a:srgbClr val="272626"/>
          </a:solidFill>
          <a:latin typeface="Arial" panose="020B0604020202020204" pitchFamily="34" charset="0"/>
          <a:ea typeface="Verdana" pitchFamily="34" charset="0"/>
          <a:cs typeface="Arial" panose="020B0604020202020204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rgbClr val="AB162B"/>
        </a:buClr>
        <a:buFont typeface="Arial" pitchFamily="34" charset="0"/>
        <a:buChar char="•"/>
        <a:defRPr sz="1600" kern="1200" baseline="0">
          <a:solidFill>
            <a:srgbClr val="272626"/>
          </a:solidFill>
          <a:latin typeface="Arial" panose="020B0604020202020204" pitchFamily="34" charset="0"/>
          <a:ea typeface="Verdana" pitchFamily="34" charset="0"/>
          <a:cs typeface="Arial" panose="020B0604020202020204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D27116-4025-D448-079D-CBCF3782338A}"/>
              </a:ext>
            </a:extLst>
          </p:cNvPr>
          <p:cNvSpPr/>
          <p:nvPr/>
        </p:nvSpPr>
        <p:spPr>
          <a:xfrm>
            <a:off x="8921539" y="5132136"/>
            <a:ext cx="3270461" cy="118409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AAF1CE-CCFF-0E9D-12DA-D21B6ED2527F}"/>
              </a:ext>
            </a:extLst>
          </p:cNvPr>
          <p:cNvSpPr txBox="1"/>
          <p:nvPr/>
        </p:nvSpPr>
        <p:spPr>
          <a:xfrm>
            <a:off x="3157891" y="2102493"/>
            <a:ext cx="5862918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6000" b="1" spc="-50" dirty="0">
                <a:solidFill>
                  <a:srgbClr val="AB162B"/>
                </a:solidFill>
                <a:latin typeface="Arial"/>
                <a:cs typeface="Arial"/>
              </a:rPr>
              <a:t>Einstein Vision</a:t>
            </a:r>
            <a:endParaRPr lang="en-US" sz="6000">
              <a:solidFill>
                <a:srgbClr val="AB162B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95248-650B-493B-1268-F2BDE9E231A4}"/>
              </a:ext>
            </a:extLst>
          </p:cNvPr>
          <p:cNvSpPr txBox="1"/>
          <p:nvPr/>
        </p:nvSpPr>
        <p:spPr>
          <a:xfrm>
            <a:off x="-250521" y="487262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01498-B0E6-B31A-1147-7EB1A245ACB8}"/>
              </a:ext>
            </a:extLst>
          </p:cNvPr>
          <p:cNvSpPr txBox="1"/>
          <p:nvPr/>
        </p:nvSpPr>
        <p:spPr>
          <a:xfrm>
            <a:off x="-125260" y="271814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45212-A7C8-0F66-8A67-C21BA778AE77}"/>
              </a:ext>
            </a:extLst>
          </p:cNvPr>
          <p:cNvSpPr txBox="1"/>
          <p:nvPr/>
        </p:nvSpPr>
        <p:spPr>
          <a:xfrm>
            <a:off x="6465455" y="-2216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7" name="Picture 6" descr="A red letter w on a black background&#10;&#10;Description automatically generated">
            <a:extLst>
              <a:ext uri="{FF2B5EF4-FFF2-40B4-BE49-F238E27FC236}">
                <a16:creationId xmlns:a16="http://schemas.microsoft.com/office/drawing/2014/main" id="{73C587A2-71B9-3B8E-3FD6-BA6C71939C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00" y="5370126"/>
            <a:ext cx="2177592" cy="704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E5B474-1816-8ABC-2557-DB18C236A7CD}"/>
              </a:ext>
            </a:extLst>
          </p:cNvPr>
          <p:cNvSpPr txBox="1"/>
          <p:nvPr/>
        </p:nvSpPr>
        <p:spPr>
          <a:xfrm>
            <a:off x="314632" y="4943208"/>
            <a:ext cx="5141623" cy="13730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Team Members: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Dhiraj Kumar </a:t>
            </a:r>
            <a:r>
              <a:rPr lang="en-US" sz="2400" dirty="0" err="1">
                <a:solidFill>
                  <a:schemeClr val="accent1"/>
                </a:solidFill>
              </a:rPr>
              <a:t>Rouniyar</a:t>
            </a:r>
            <a:endParaRPr lang="en-US" sz="2400">
              <a:solidFill>
                <a:schemeClr val="accent1"/>
              </a:solidFill>
              <a:cs typeface="Arial"/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Dhrumil Kotadia</a:t>
            </a:r>
            <a:endParaRPr lang="en-I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5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167CA0-F406-EADA-F18C-93CC08B0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96" y="432363"/>
            <a:ext cx="11418124" cy="800100"/>
          </a:xfrm>
        </p:spPr>
        <p:txBody>
          <a:bodyPr/>
          <a:lstStyle/>
          <a:p>
            <a:r>
              <a:rPr lang="en-US" dirty="0">
                <a:latin typeface="Arial"/>
                <a:ea typeface="Verdana"/>
                <a:cs typeface="Arial"/>
              </a:rPr>
              <a:t>Models Used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B33A74-B661-DB41-FB7C-B678BBB1A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496" y="1527048"/>
            <a:ext cx="11003148" cy="4495800"/>
          </a:xfrm>
        </p:spPr>
        <p:txBody>
          <a:bodyPr>
            <a:normAutofit/>
          </a:bodyPr>
          <a:lstStyle/>
          <a:p>
            <a:pPr>
              <a:lnSpc>
                <a:spcPct val="75000"/>
              </a:lnSpc>
            </a:pPr>
            <a:r>
              <a:rPr lang="en-US" dirty="0" err="1">
                <a:latin typeface="Arial"/>
                <a:ea typeface="Verdana"/>
                <a:cs typeface="Arial"/>
              </a:rPr>
              <a:t>Detic</a:t>
            </a:r>
            <a:r>
              <a:rPr lang="en-US" dirty="0">
                <a:latin typeface="Arial"/>
                <a:ea typeface="Verdana"/>
                <a:cs typeface="Arial"/>
              </a:rPr>
              <a:t> - Object Detection</a:t>
            </a:r>
          </a:p>
          <a:p>
            <a:pPr>
              <a:lnSpc>
                <a:spcPct val="75000"/>
              </a:lnSpc>
            </a:pPr>
            <a:r>
              <a:rPr lang="en-US" dirty="0">
                <a:latin typeface="Arial"/>
                <a:ea typeface="Verdana"/>
                <a:cs typeface="Arial"/>
              </a:rPr>
              <a:t>Mask-RCNN - Lane and Road Sign Detect​ion</a:t>
            </a:r>
            <a:endParaRPr lang="en-US" dirty="0"/>
          </a:p>
          <a:p>
            <a:pPr>
              <a:lnSpc>
                <a:spcPct val="75000"/>
              </a:lnSpc>
            </a:pPr>
            <a:r>
              <a:rPr lang="en-US" dirty="0">
                <a:latin typeface="Arial"/>
                <a:ea typeface="Verdana"/>
                <a:cs typeface="Arial"/>
              </a:rPr>
              <a:t>YOLO3D - Vehicle Pose Estimation</a:t>
            </a:r>
          </a:p>
          <a:p>
            <a:pPr>
              <a:lnSpc>
                <a:spcPct val="75000"/>
              </a:lnSpc>
            </a:pPr>
            <a:r>
              <a:rPr lang="en-US" dirty="0">
                <a:latin typeface="Arial"/>
                <a:ea typeface="Verdana"/>
                <a:cs typeface="Arial"/>
              </a:rPr>
              <a:t>I2L-MeshNet - Human Pose Detection</a:t>
            </a:r>
          </a:p>
          <a:p>
            <a:pPr>
              <a:lnSpc>
                <a:spcPct val="75000"/>
              </a:lnSpc>
            </a:pPr>
            <a:r>
              <a:rPr lang="en-US" dirty="0" err="1">
                <a:latin typeface="Arial"/>
                <a:ea typeface="Verdana"/>
                <a:cs typeface="Arial"/>
              </a:rPr>
              <a:t>ZoeDepth</a:t>
            </a:r>
            <a:r>
              <a:rPr lang="en-US" dirty="0">
                <a:latin typeface="Arial"/>
                <a:ea typeface="Verdana"/>
                <a:cs typeface="Arial"/>
              </a:rPr>
              <a:t> - Monocular Depth Estimation</a:t>
            </a:r>
          </a:p>
          <a:p>
            <a:pPr>
              <a:lnSpc>
                <a:spcPct val="75000"/>
              </a:lnSpc>
            </a:pPr>
            <a:r>
              <a:rPr lang="en-US" dirty="0">
                <a:latin typeface="Arial"/>
                <a:ea typeface="Verdana"/>
                <a:cs typeface="Arial"/>
              </a:rPr>
              <a:t>Yolov7 – Speed Hump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39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167CA0-F406-EADA-F18C-93CC08B0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96" y="432363"/>
            <a:ext cx="11418124" cy="800100"/>
          </a:xfrm>
        </p:spPr>
        <p:txBody>
          <a:bodyPr/>
          <a:lstStyle/>
          <a:p>
            <a:r>
              <a:rPr lang="en-US" dirty="0">
                <a:latin typeface="Arial"/>
                <a:ea typeface="Verdana"/>
                <a:cs typeface="Arial"/>
              </a:rPr>
              <a:t>Lane Detection using Mask-RCNN</a:t>
            </a:r>
          </a:p>
        </p:txBody>
      </p:sp>
      <p:pic>
        <p:nvPicPr>
          <p:cNvPr id="11" name="Content Placeholder 10" descr="A car on the road&#10;&#10;Description automatically generated">
            <a:extLst>
              <a:ext uri="{FF2B5EF4-FFF2-40B4-BE49-F238E27FC236}">
                <a16:creationId xmlns:a16="http://schemas.microsoft.com/office/drawing/2014/main" id="{8A61D105-7971-32FD-357F-7E077ADC9F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23527" y="1362008"/>
            <a:ext cx="3068412" cy="2393003"/>
          </a:xfrm>
        </p:spPr>
      </p:pic>
      <p:pic>
        <p:nvPicPr>
          <p:cNvPr id="12" name="Content Placeholder 11" descr="A car on the road&#10;&#10;Description automatically generated">
            <a:extLst>
              <a:ext uri="{FF2B5EF4-FFF2-40B4-BE49-F238E27FC236}">
                <a16:creationId xmlns:a16="http://schemas.microsoft.com/office/drawing/2014/main" id="{C2A456D8-C28A-376A-7575-CD814D2D90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67768" y="1364483"/>
            <a:ext cx="3068411" cy="2383107"/>
          </a:xfrm>
        </p:spPr>
      </p:pic>
      <p:pic>
        <p:nvPicPr>
          <p:cNvPr id="13" name="Picture 12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B85ACB64-9567-AF15-92D9-D738496FF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20" y="3950587"/>
            <a:ext cx="3068411" cy="2383107"/>
          </a:xfrm>
          <a:prstGeom prst="rect">
            <a:avLst/>
          </a:prstGeom>
        </p:spPr>
      </p:pic>
      <p:pic>
        <p:nvPicPr>
          <p:cNvPr id="14" name="Picture 13" descr="A pair of hairpins on a black background&#10;&#10;Description automatically generated">
            <a:extLst>
              <a:ext uri="{FF2B5EF4-FFF2-40B4-BE49-F238E27FC236}">
                <a16:creationId xmlns:a16="http://schemas.microsoft.com/office/drawing/2014/main" id="{72AC37C7-CBC3-E922-C6A2-7694B749B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628" y="3951940"/>
            <a:ext cx="2890282" cy="2383106"/>
          </a:xfrm>
          <a:prstGeom prst="rect">
            <a:avLst/>
          </a:prstGeom>
        </p:spPr>
      </p:pic>
      <p:pic>
        <p:nvPicPr>
          <p:cNvPr id="15" name="Picture 14" descr="A white van on a road&#10;&#10;Description automatically generated">
            <a:extLst>
              <a:ext uri="{FF2B5EF4-FFF2-40B4-BE49-F238E27FC236}">
                <a16:creationId xmlns:a16="http://schemas.microsoft.com/office/drawing/2014/main" id="{AB7CE09F-0A59-7A1D-84B5-DACF72F60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90" y="1362621"/>
            <a:ext cx="3150920" cy="23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BEF6-72E4-1B60-1AF3-9F652849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Verdana"/>
                <a:cs typeface="Arial"/>
              </a:rPr>
              <a:t>Road Sign Detection</a:t>
            </a:r>
            <a:endParaRPr lang="en-US" dirty="0"/>
          </a:p>
        </p:txBody>
      </p:sp>
      <p:pic>
        <p:nvPicPr>
          <p:cNvPr id="5" name="Content Placeholder 4" descr="A street with cars and trees&#10;&#10;Description automatically generated">
            <a:extLst>
              <a:ext uri="{FF2B5EF4-FFF2-40B4-BE49-F238E27FC236}">
                <a16:creationId xmlns:a16="http://schemas.microsoft.com/office/drawing/2014/main" id="{30211F68-8B76-8D30-6495-F5940CB445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288942"/>
            <a:ext cx="3275809" cy="2455476"/>
          </a:xfrm>
        </p:spPr>
      </p:pic>
      <p:pic>
        <p:nvPicPr>
          <p:cNvPr id="6" name="Content Placeholder 5" descr="A road with arrows and signs on it&#10;&#10;Description automatically generated">
            <a:extLst>
              <a:ext uri="{FF2B5EF4-FFF2-40B4-BE49-F238E27FC236}">
                <a16:creationId xmlns:a16="http://schemas.microsoft.com/office/drawing/2014/main" id="{C43B0C99-C744-6886-709B-AE08D1FB16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" y="3273271"/>
            <a:ext cx="3275809" cy="2499222"/>
          </a:xfrm>
        </p:spPr>
      </p:pic>
      <p:pic>
        <p:nvPicPr>
          <p:cNvPr id="7" name="Picture 6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A7A38BF5-6BD6-5F16-32FF-3985B3BAA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19" y="5990003"/>
            <a:ext cx="3026970" cy="603414"/>
          </a:xfrm>
          <a:prstGeom prst="rect">
            <a:avLst/>
          </a:prstGeom>
        </p:spPr>
      </p:pic>
      <p:pic>
        <p:nvPicPr>
          <p:cNvPr id="4" name="Picture 3" descr="A cartoon of a stop sign and a plane&#10;&#10;Description automatically generated">
            <a:extLst>
              <a:ext uri="{FF2B5EF4-FFF2-40B4-BE49-F238E27FC236}">
                <a16:creationId xmlns:a16="http://schemas.microsoft.com/office/drawing/2014/main" id="{19928FE5-6FB8-FDE4-BDAC-A9D3F6506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80" y="1979011"/>
            <a:ext cx="5347989" cy="40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8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589C-702B-9358-3FF6-AB1AA996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Verdana"/>
                <a:cs typeface="Arial"/>
              </a:rPr>
              <a:t>Traffic Light Color and Arrow Detection</a:t>
            </a:r>
            <a:endParaRPr lang="en-US" dirty="0"/>
          </a:p>
        </p:txBody>
      </p:sp>
      <p:pic>
        <p:nvPicPr>
          <p:cNvPr id="5" name="Content Placeholder 4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49013787-A26E-268A-510C-965B53256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647" r="187" b="-294"/>
          <a:stretch/>
        </p:blipFill>
        <p:spPr>
          <a:xfrm>
            <a:off x="527050" y="1379750"/>
            <a:ext cx="3098800" cy="1932788"/>
          </a:xfrm>
        </p:spPr>
      </p:pic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9FB65507-8018-A72C-5AF8-1B0D9E07C4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7050" y="3312538"/>
            <a:ext cx="4064856" cy="2319912"/>
          </a:xfrm>
        </p:spPr>
      </p:pic>
      <p:pic>
        <p:nvPicPr>
          <p:cNvPr id="4" name="Picture 3" descr="A video game of a car driving on a road&#10;&#10;Description automatically generated">
            <a:extLst>
              <a:ext uri="{FF2B5EF4-FFF2-40B4-BE49-F238E27FC236}">
                <a16:creationId xmlns:a16="http://schemas.microsoft.com/office/drawing/2014/main" id="{8B78C47D-595E-4382-0687-567717487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51" y="1379750"/>
            <a:ext cx="6144166" cy="4608125"/>
          </a:xfrm>
          <a:prstGeom prst="rect">
            <a:avLst/>
          </a:prstGeom>
        </p:spPr>
      </p:pic>
      <p:pic>
        <p:nvPicPr>
          <p:cNvPr id="7" name="Picture 6" descr="A video game of a car driving on a road&#10;&#10;Description automatically generated">
            <a:extLst>
              <a:ext uri="{FF2B5EF4-FFF2-40B4-BE49-F238E27FC236}">
                <a16:creationId xmlns:a16="http://schemas.microsoft.com/office/drawing/2014/main" id="{8C8EAAEF-AFB8-A5FA-93AB-2F52984447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9" t="38636" r="48300" b="41456"/>
          <a:stretch/>
        </p:blipFill>
        <p:spPr>
          <a:xfrm>
            <a:off x="8544135" y="1608728"/>
            <a:ext cx="3285275" cy="200940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DAF260-7C02-B578-423E-55BD483C3138}"/>
              </a:ext>
            </a:extLst>
          </p:cNvPr>
          <p:cNvSpPr/>
          <p:nvPr/>
        </p:nvSpPr>
        <p:spPr bwMode="auto">
          <a:xfrm>
            <a:off x="6794500" y="2946400"/>
            <a:ext cx="1543050" cy="1136650"/>
          </a:xfrm>
          <a:prstGeom prst="rect">
            <a:avLst/>
          </a:prstGeom>
          <a:noFill/>
          <a:ln w="12700" cap="sq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65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5EFA-DF6C-C1A8-0120-C5BD6BA3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Verdana"/>
                <a:cs typeface="Arial"/>
              </a:rPr>
              <a:t>Vehicle Tail Light</a:t>
            </a:r>
          </a:p>
        </p:txBody>
      </p:sp>
      <p:pic>
        <p:nvPicPr>
          <p:cNvPr id="5" name="Content Placeholder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7E2B261C-C364-EEEA-1BEA-6EC00D80C0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6256" y="3630854"/>
            <a:ext cx="2131373" cy="2063956"/>
          </a:xfrm>
        </p:spPr>
      </p:pic>
      <p:pic>
        <p:nvPicPr>
          <p:cNvPr id="6" name="Content Placeholder 5" descr="The back of a car&#10;&#10;Description automatically generated">
            <a:extLst>
              <a:ext uri="{FF2B5EF4-FFF2-40B4-BE49-F238E27FC236}">
                <a16:creationId xmlns:a16="http://schemas.microsoft.com/office/drawing/2014/main" id="{B395E7F3-FC62-1D38-7ADF-7E59BA0A30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5655" y="1365044"/>
            <a:ext cx="2131373" cy="20639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1101D-AC32-8974-4595-B74F7FDC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810" y="3630854"/>
            <a:ext cx="2128404" cy="2063213"/>
          </a:xfrm>
          <a:prstGeom prst="rect">
            <a:avLst/>
          </a:prstGeom>
        </p:spPr>
      </p:pic>
      <p:pic>
        <p:nvPicPr>
          <p:cNvPr id="8" name="Picture 7" descr="A back of a car&#10;&#10;Description automatically generated">
            <a:extLst>
              <a:ext uri="{FF2B5EF4-FFF2-40B4-BE49-F238E27FC236}">
                <a16:creationId xmlns:a16="http://schemas.microsoft.com/office/drawing/2014/main" id="{0EFDE262-59C6-A4C5-C00D-CCB1A631E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810" y="1375683"/>
            <a:ext cx="2128404" cy="2053317"/>
          </a:xfrm>
          <a:prstGeom prst="rect">
            <a:avLst/>
          </a:prstGeom>
        </p:spPr>
      </p:pic>
      <p:pic>
        <p:nvPicPr>
          <p:cNvPr id="10" name="Picture 9" descr="A video game of a race car&#10;&#10;Description automatically generated">
            <a:extLst>
              <a:ext uri="{FF2B5EF4-FFF2-40B4-BE49-F238E27FC236}">
                <a16:creationId xmlns:a16="http://schemas.microsoft.com/office/drawing/2014/main" id="{B53E1B88-9923-47CD-836D-D4584ACFF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99" y="1375684"/>
            <a:ext cx="5751467" cy="43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5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1209-643A-DEBF-9F4A-F8FE5B7E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Verdana"/>
                <a:cs typeface="Arial"/>
              </a:rPr>
              <a:t>Optical Flow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F32B6F-53E6-AD89-5B9D-BAD8C99904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57689" y="1717548"/>
            <a:ext cx="3804063" cy="2867891"/>
          </a:xfrm>
        </p:spPr>
      </p:pic>
      <p:pic>
        <p:nvPicPr>
          <p:cNvPr id="6" name="Picture 5" descr="A truck driving down a street&#10;&#10;Description automatically generated">
            <a:extLst>
              <a:ext uri="{FF2B5EF4-FFF2-40B4-BE49-F238E27FC236}">
                <a16:creationId xmlns:a16="http://schemas.microsoft.com/office/drawing/2014/main" id="{D7CF72D8-A843-0FFB-CF43-61D7FFA6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87" y="1713016"/>
            <a:ext cx="3813959" cy="2857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D29FC9-D0CB-76B8-8D61-E8A0091D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449" y="1713015"/>
            <a:ext cx="3813959" cy="2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9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5806-F69A-D42A-A77F-B207AFBE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Verdana"/>
                <a:cs typeface="Arial"/>
              </a:rPr>
              <a:t>Speed Hump Detection</a:t>
            </a:r>
            <a:endParaRPr lang="en-US" dirty="0"/>
          </a:p>
        </p:txBody>
      </p:sp>
      <p:pic>
        <p:nvPicPr>
          <p:cNvPr id="6" name="Content Placeholder 5" descr="A road with stop signs and a yellow and black striped road&#10;&#10;Description automatically generated">
            <a:extLst>
              <a:ext uri="{FF2B5EF4-FFF2-40B4-BE49-F238E27FC236}">
                <a16:creationId xmlns:a16="http://schemas.microsoft.com/office/drawing/2014/main" id="{8B56068A-0EEB-E737-71E9-54B993C563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2" y="1717548"/>
            <a:ext cx="5486400" cy="4114800"/>
          </a:xfrm>
        </p:spPr>
      </p:pic>
      <p:pic>
        <p:nvPicPr>
          <p:cNvPr id="4" name="Picture 3" descr="A view from the car of a street&#10;&#10;Description automatically generated">
            <a:extLst>
              <a:ext uri="{FF2B5EF4-FFF2-40B4-BE49-F238E27FC236}">
                <a16:creationId xmlns:a16="http://schemas.microsoft.com/office/drawing/2014/main" id="{6C741216-0A9F-699C-FEE2-D1BAE740C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4" y="1717548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9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28AC-536C-21EB-87D5-574AF225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2986"/>
            <a:ext cx="10972800" cy="800100"/>
          </a:xfrm>
        </p:spPr>
        <p:txBody>
          <a:bodyPr/>
          <a:lstStyle/>
          <a:p>
            <a:r>
              <a:rPr lang="en-US" sz="4400" dirty="0">
                <a:latin typeface="Arial"/>
                <a:ea typeface="Verdana"/>
                <a:cs typeface="Arial"/>
              </a:rPr>
              <a:t>Thank you</a:t>
            </a:r>
            <a:endParaRPr lang="en-US" sz="4400"/>
          </a:p>
        </p:txBody>
      </p:sp>
      <p:pic>
        <p:nvPicPr>
          <p:cNvPr id="4" name="Picture 3" descr="A video game of cars on a road&#10;&#10;Description automatically generated">
            <a:extLst>
              <a:ext uri="{FF2B5EF4-FFF2-40B4-BE49-F238E27FC236}">
                <a16:creationId xmlns:a16="http://schemas.microsoft.com/office/drawing/2014/main" id="{206B67C2-0F39-9902-F6EB-386BB40F44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84" y="1746946"/>
            <a:ext cx="5149850" cy="38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846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_University_Powerpointtemplate_wide" id="{9C2DA543-CD7E-4A5E-AD34-4D91D35A4DE4}" vid="{C6AD18C4-18DF-4131-AC4D-F1EFF5ED71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</TotalTime>
  <Words>75</Words>
  <Application>Microsoft Office PowerPoint</Application>
  <PresentationFormat>Widescreen</PresentationFormat>
  <Paragraphs>20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Verdana</vt:lpstr>
      <vt:lpstr>Wingdings</vt:lpstr>
      <vt:lpstr>WPI-White</vt:lpstr>
      <vt:lpstr>PowerPoint Presentation</vt:lpstr>
      <vt:lpstr>Models Used</vt:lpstr>
      <vt:lpstr>Lane Detection using Mask-RCNN</vt:lpstr>
      <vt:lpstr>Road Sign Detection</vt:lpstr>
      <vt:lpstr>Traffic Light Color and Arrow Detection</vt:lpstr>
      <vt:lpstr>Vehicle Tail Light</vt:lpstr>
      <vt:lpstr>Optical Flow</vt:lpstr>
      <vt:lpstr>Speed Hump Detection</vt:lpstr>
      <vt:lpstr>Thank you</vt:lpstr>
    </vt:vector>
  </TitlesOfParts>
  <Company>WPI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This Will Work</dc:title>
  <dc:creator>Siegel, Kyle</dc:creator>
  <cp:lastModifiedBy>Dhiraj Kumar Rouniyar</cp:lastModifiedBy>
  <cp:revision>217</cp:revision>
  <cp:lastPrinted>2023-02-14T12:46:00Z</cp:lastPrinted>
  <dcterms:created xsi:type="dcterms:W3CDTF">2023-02-08T18:44:35Z</dcterms:created>
  <dcterms:modified xsi:type="dcterms:W3CDTF">2024-04-08T07:46:20Z</dcterms:modified>
</cp:coreProperties>
</file>